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smtClean="0"/>
              <a:t>Titelmasterformat durch Klicken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42A54C80-263E-416B-A8E0-580EDEADCBDC}" type="datetimeFigureOut">
              <a:rPr lang="en-US" dirty="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l"/>
            <a:r>
              <a:rPr lang="de-DE" dirty="0" smtClean="0"/>
              <a:t>Kinder in der Vorklasse mit vermutetem Anspruch  </a:t>
            </a:r>
            <a:endParaRPr lang="de-DE" dirty="0"/>
          </a:p>
        </p:txBody>
      </p:sp>
      <p:sp>
        <p:nvSpPr>
          <p:cNvPr id="3" name="Untertitel 2"/>
          <p:cNvSpPr>
            <a:spLocks noGrp="1"/>
          </p:cNvSpPr>
          <p:nvPr>
            <p:ph type="subTitle" idx="1"/>
          </p:nvPr>
        </p:nvSpPr>
        <p:spPr/>
        <p:txBody>
          <a:bodyPr/>
          <a:lstStyle/>
          <a:p>
            <a:pPr algn="l"/>
            <a:r>
              <a:rPr lang="de-DE" dirty="0" smtClean="0"/>
              <a:t>Leitfaden zur Vorgehensweise für die Grundschulen im </a:t>
            </a:r>
            <a:r>
              <a:rPr lang="de-DE" dirty="0" err="1" smtClean="0"/>
              <a:t>iSB</a:t>
            </a:r>
            <a:r>
              <a:rPr lang="de-DE" dirty="0" smtClean="0"/>
              <a:t> West </a:t>
            </a:r>
            <a:endParaRPr lang="de-DE" dirty="0"/>
          </a:p>
        </p:txBody>
      </p:sp>
    </p:spTree>
    <p:extLst>
      <p:ext uri="{BB962C8B-B14F-4D97-AF65-F5344CB8AC3E}">
        <p14:creationId xmlns:p14="http://schemas.microsoft.com/office/powerpoint/2010/main" val="992057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    Unsere Grundschulen im Westen </a:t>
            </a:r>
            <a:endParaRPr lang="de-DE" dirty="0"/>
          </a:p>
        </p:txBody>
      </p:sp>
      <p:sp>
        <p:nvSpPr>
          <p:cNvPr id="3" name="Inhaltsplatzhalter 2"/>
          <p:cNvSpPr>
            <a:spLocks noGrp="1"/>
          </p:cNvSpPr>
          <p:nvPr>
            <p:ph sz="half" idx="1"/>
          </p:nvPr>
        </p:nvSpPr>
        <p:spPr/>
        <p:txBody>
          <a:bodyPr/>
          <a:lstStyle/>
          <a:p>
            <a:r>
              <a:rPr lang="de-DE" sz="2800" b="1" dirty="0" smtClean="0"/>
              <a:t>Ohne Vorklasse : </a:t>
            </a:r>
          </a:p>
          <a:p>
            <a:r>
              <a:rPr lang="de-DE" dirty="0" err="1" smtClean="0"/>
              <a:t>Eichendorffschule</a:t>
            </a:r>
            <a:endParaRPr lang="de-DE" dirty="0" smtClean="0"/>
          </a:p>
          <a:p>
            <a:r>
              <a:rPr lang="de-DE" dirty="0" err="1" smtClean="0"/>
              <a:t>Fridjof</a:t>
            </a:r>
            <a:r>
              <a:rPr lang="de-DE" dirty="0" smtClean="0"/>
              <a:t>-Nansen-Schule</a:t>
            </a:r>
          </a:p>
          <a:p>
            <a:r>
              <a:rPr lang="de-DE" dirty="0" smtClean="0"/>
              <a:t>Friedrich-List-Schule</a:t>
            </a:r>
          </a:p>
          <a:p>
            <a:r>
              <a:rPr lang="de-DE" dirty="0" smtClean="0"/>
              <a:t>Henri-Dunant-Schule</a:t>
            </a:r>
          </a:p>
          <a:p>
            <a:r>
              <a:rPr lang="de-DE" dirty="0" smtClean="0"/>
              <a:t>Karl-von-</a:t>
            </a:r>
            <a:r>
              <a:rPr lang="de-DE" dirty="0" err="1" smtClean="0"/>
              <a:t>Ibell</a:t>
            </a:r>
            <a:r>
              <a:rPr lang="de-DE" dirty="0" smtClean="0"/>
              <a:t>-Schule</a:t>
            </a:r>
          </a:p>
          <a:p>
            <a:r>
              <a:rPr lang="de-DE" dirty="0" smtClean="0"/>
              <a:t>Ludwig-Weber-Schule</a:t>
            </a:r>
          </a:p>
          <a:p>
            <a:r>
              <a:rPr lang="de-DE" dirty="0" err="1" smtClean="0"/>
              <a:t>Niddaschule</a:t>
            </a:r>
            <a:endParaRPr lang="de-DE" dirty="0" smtClean="0"/>
          </a:p>
          <a:p>
            <a:r>
              <a:rPr lang="de-DE" dirty="0" smtClean="0"/>
              <a:t>Walter-Kolb-Schule</a:t>
            </a:r>
          </a:p>
          <a:p>
            <a:endParaRPr lang="de-DE" dirty="0" smtClean="0"/>
          </a:p>
          <a:p>
            <a:endParaRPr lang="de-DE" dirty="0" smtClean="0"/>
          </a:p>
          <a:p>
            <a:endParaRPr lang="de-DE" dirty="0" smtClean="0"/>
          </a:p>
          <a:p>
            <a:endParaRPr lang="de-DE" dirty="0"/>
          </a:p>
        </p:txBody>
      </p:sp>
      <p:sp>
        <p:nvSpPr>
          <p:cNvPr id="4" name="Inhaltsplatzhalter 3"/>
          <p:cNvSpPr>
            <a:spLocks noGrp="1"/>
          </p:cNvSpPr>
          <p:nvPr>
            <p:ph sz="half" idx="2"/>
          </p:nvPr>
        </p:nvSpPr>
        <p:spPr/>
        <p:txBody>
          <a:bodyPr/>
          <a:lstStyle/>
          <a:p>
            <a:r>
              <a:rPr lang="de-DE" sz="2800" b="1" dirty="0" smtClean="0"/>
              <a:t>Mit Vorklasse: </a:t>
            </a:r>
          </a:p>
          <a:p>
            <a:r>
              <a:rPr lang="de-DE" dirty="0" smtClean="0"/>
              <a:t>Adolf-Reichwein-Schule</a:t>
            </a:r>
          </a:p>
          <a:p>
            <a:r>
              <a:rPr lang="de-DE" dirty="0" smtClean="0"/>
              <a:t>Albrecht-Dürer-Schule</a:t>
            </a:r>
          </a:p>
          <a:p>
            <a:r>
              <a:rPr lang="de-DE" dirty="0" smtClean="0"/>
              <a:t>Berthold-Otto-Schule</a:t>
            </a:r>
          </a:p>
          <a:p>
            <a:r>
              <a:rPr lang="de-DE" dirty="0" err="1" smtClean="0"/>
              <a:t>Boehleschule</a:t>
            </a:r>
            <a:endParaRPr lang="de-DE" dirty="0" smtClean="0"/>
          </a:p>
          <a:p>
            <a:r>
              <a:rPr lang="de-DE" dirty="0" err="1" smtClean="0"/>
              <a:t>Hostatoschule</a:t>
            </a:r>
            <a:endParaRPr lang="de-DE" dirty="0" smtClean="0"/>
          </a:p>
          <a:p>
            <a:r>
              <a:rPr lang="de-DE" dirty="0" smtClean="0"/>
              <a:t>Käthe-Kollwitz-Schule</a:t>
            </a:r>
          </a:p>
          <a:p>
            <a:r>
              <a:rPr lang="de-DE" dirty="0" smtClean="0"/>
              <a:t>Meisterschule</a:t>
            </a:r>
          </a:p>
          <a:p>
            <a:r>
              <a:rPr lang="de-DE" dirty="0" smtClean="0"/>
              <a:t>Robert-Blum-Schule</a:t>
            </a:r>
            <a:endParaRPr lang="de-DE" dirty="0"/>
          </a:p>
        </p:txBody>
      </p:sp>
    </p:spTree>
    <p:extLst>
      <p:ext uri="{BB962C8B-B14F-4D97-AF65-F5344CB8AC3E}">
        <p14:creationId xmlns:p14="http://schemas.microsoft.com/office/powerpoint/2010/main" val="549994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Vorgehensweise bei vermutetem Anspruch auf sonderpädagogische Förderung </a:t>
            </a:r>
            <a:r>
              <a:rPr lang="de-DE" dirty="0" err="1" smtClean="0"/>
              <a:t>i.d.Vorklasse</a:t>
            </a:r>
            <a:r>
              <a:rPr lang="de-DE" dirty="0" smtClean="0"/>
              <a:t> </a:t>
            </a:r>
            <a:br>
              <a:rPr lang="de-DE" dirty="0" smtClean="0"/>
            </a:br>
            <a:r>
              <a:rPr lang="de-DE" dirty="0" smtClean="0"/>
              <a:t>GRUNDINFOS </a:t>
            </a:r>
            <a:r>
              <a:rPr lang="de-DE" dirty="0" smtClean="0">
                <a:sym typeface="Wingdings" panose="05000000000000000000" pitchFamily="2" charset="2"/>
              </a:rPr>
              <a:t> !  </a:t>
            </a:r>
            <a:endParaRPr lang="de-DE" dirty="0"/>
          </a:p>
        </p:txBody>
      </p:sp>
      <p:sp>
        <p:nvSpPr>
          <p:cNvPr id="3" name="Inhaltsplatzhalter 2"/>
          <p:cNvSpPr>
            <a:spLocks noGrp="1"/>
          </p:cNvSpPr>
          <p:nvPr>
            <p:ph idx="1"/>
          </p:nvPr>
        </p:nvSpPr>
        <p:spPr/>
        <p:txBody>
          <a:bodyPr/>
          <a:lstStyle/>
          <a:p>
            <a:r>
              <a:rPr lang="de-DE" dirty="0" smtClean="0"/>
              <a:t>Offiziell sind die Kinder der Vorklasse noch nicht eingeschult. (Sie sind vom Schulbesuch zurückgestellt, das bedeutet, sie sind noch nicht in einem gezählten Schulbesuchsjahr. Die Kinder sollen ein weiteres Jahr zur Entwicklung Ihrer (Schul-)Kompetenzen haben dürfen) </a:t>
            </a:r>
          </a:p>
          <a:p>
            <a:r>
              <a:rPr lang="de-DE" dirty="0" smtClean="0"/>
              <a:t>Kinder in der Vorklasse können deshalb noch keinen festgestellten Anspruch haben, müssen aber zum 30.November gemeldet werden, wenn Sie zur Einschulung einen  Anspruch haben sollten </a:t>
            </a:r>
            <a:r>
              <a:rPr lang="de-DE" smtClean="0">
                <a:solidFill>
                  <a:schemeClr val="accent4"/>
                </a:solidFill>
              </a:rPr>
              <a:t>(Betrifft </a:t>
            </a:r>
            <a:r>
              <a:rPr lang="de-DE" b="1" smtClean="0">
                <a:solidFill>
                  <a:schemeClr val="accent4"/>
                </a:solidFill>
              </a:rPr>
              <a:t>Sprache</a:t>
            </a:r>
            <a:r>
              <a:rPr lang="de-DE" b="1" dirty="0" smtClean="0">
                <a:solidFill>
                  <a:schemeClr val="accent4"/>
                </a:solidFill>
              </a:rPr>
              <a:t>, GE, Hören, Sehen, KME-  </a:t>
            </a:r>
            <a:r>
              <a:rPr lang="de-DE" dirty="0" smtClean="0">
                <a:solidFill>
                  <a:schemeClr val="accent4"/>
                </a:solidFill>
              </a:rPr>
              <a:t>L und EMS wird in der Regel nicht mehr zur Einschulung festgestellt)</a:t>
            </a:r>
          </a:p>
          <a:p>
            <a:r>
              <a:rPr lang="de-DE" b="1" dirty="0" smtClean="0">
                <a:solidFill>
                  <a:schemeClr val="accent4"/>
                </a:solidFill>
              </a:rPr>
              <a:t>Fallverantwortlich für ein Anspruchsverfahren ist die Schule, die offiziell ab Klasse 1 einschulen muss.  Sie ist aber hier auf die Kooperation mit der Vorklassenschule angewiesen. </a:t>
            </a:r>
            <a:endParaRPr lang="de-DE" b="1" dirty="0">
              <a:solidFill>
                <a:schemeClr val="accent4"/>
              </a:solidFill>
            </a:endParaRPr>
          </a:p>
        </p:txBody>
      </p:sp>
    </p:spTree>
    <p:extLst>
      <p:ext uri="{BB962C8B-B14F-4D97-AF65-F5344CB8AC3E}">
        <p14:creationId xmlns:p14="http://schemas.microsoft.com/office/powerpoint/2010/main" val="65771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Vorgehensweise Anspruchsverfahren aus der Vorklasse </a:t>
            </a:r>
            <a:endParaRPr lang="de-DE" dirty="0"/>
          </a:p>
        </p:txBody>
      </p:sp>
      <p:sp>
        <p:nvSpPr>
          <p:cNvPr id="4" name="Inhaltsplatzhalter 3"/>
          <p:cNvSpPr>
            <a:spLocks noGrp="1"/>
          </p:cNvSpPr>
          <p:nvPr>
            <p:ph sz="half" idx="2"/>
          </p:nvPr>
        </p:nvSpPr>
        <p:spPr/>
        <p:txBody>
          <a:bodyPr>
            <a:normAutofit lnSpcReduction="10000"/>
          </a:bodyPr>
          <a:lstStyle/>
          <a:p>
            <a:r>
              <a:rPr lang="de-DE" dirty="0" smtClean="0"/>
              <a:t>Kind von </a:t>
            </a:r>
            <a:r>
              <a:rPr lang="de-DE" dirty="0" smtClean="0">
                <a:solidFill>
                  <a:srgbClr val="00B0F0"/>
                </a:solidFill>
              </a:rPr>
              <a:t>Schule A</a:t>
            </a:r>
            <a:r>
              <a:rPr lang="de-DE" dirty="0" smtClean="0"/>
              <a:t> ist an </a:t>
            </a:r>
            <a:r>
              <a:rPr lang="de-DE" dirty="0" smtClean="0">
                <a:solidFill>
                  <a:srgbClr val="FF0000"/>
                </a:solidFill>
              </a:rPr>
              <a:t>Schule B</a:t>
            </a:r>
            <a:r>
              <a:rPr lang="de-DE" dirty="0" smtClean="0"/>
              <a:t> in der Vorklasse</a:t>
            </a:r>
          </a:p>
          <a:p>
            <a:r>
              <a:rPr lang="de-DE" dirty="0" smtClean="0">
                <a:solidFill>
                  <a:srgbClr val="FF0000"/>
                </a:solidFill>
              </a:rPr>
              <a:t>Schule B</a:t>
            </a:r>
            <a:r>
              <a:rPr lang="de-DE" dirty="0" smtClean="0"/>
              <a:t> / Vorklasse vermutet einen Anspruch</a:t>
            </a:r>
          </a:p>
          <a:p>
            <a:r>
              <a:rPr lang="de-DE" dirty="0" smtClean="0"/>
              <a:t>Information an </a:t>
            </a:r>
            <a:r>
              <a:rPr lang="de-DE" dirty="0" smtClean="0">
                <a:solidFill>
                  <a:srgbClr val="00B0F0"/>
                </a:solidFill>
              </a:rPr>
              <a:t>Schule A</a:t>
            </a:r>
            <a:r>
              <a:rPr lang="de-DE" dirty="0" smtClean="0"/>
              <a:t> : die muss M1er ausfüllen- diese benötigt dazu Dokumentation aus der Vorklasse (in Absprache/Diagnostik von </a:t>
            </a:r>
            <a:r>
              <a:rPr lang="de-DE" dirty="0" smtClean="0">
                <a:solidFill>
                  <a:srgbClr val="FF0000"/>
                </a:solidFill>
              </a:rPr>
              <a:t>BFZ- Team aus Schule B</a:t>
            </a:r>
            <a:r>
              <a:rPr lang="de-DE" dirty="0" smtClean="0"/>
              <a:t>)</a:t>
            </a:r>
          </a:p>
          <a:p>
            <a:r>
              <a:rPr lang="de-DE" dirty="0" smtClean="0"/>
              <a:t>Der Förderausschuss tagt an </a:t>
            </a:r>
            <a:r>
              <a:rPr lang="de-DE" dirty="0" smtClean="0">
                <a:solidFill>
                  <a:srgbClr val="00B0F0"/>
                </a:solidFill>
              </a:rPr>
              <a:t>Schule A </a:t>
            </a:r>
          </a:p>
          <a:p>
            <a:r>
              <a:rPr lang="de-DE" dirty="0" smtClean="0">
                <a:solidFill>
                  <a:srgbClr val="00B0F0"/>
                </a:solidFill>
              </a:rPr>
              <a:t>Schule A </a:t>
            </a:r>
            <a:r>
              <a:rPr lang="de-DE" dirty="0" smtClean="0"/>
              <a:t>bescheidet Anspruch (M5)</a:t>
            </a:r>
          </a:p>
          <a:p>
            <a:endParaRPr lang="de-DE" dirty="0"/>
          </a:p>
        </p:txBody>
      </p:sp>
      <p:pic>
        <p:nvPicPr>
          <p:cNvPr id="7" name="Inhaltsplatzhalter 6" descr="Explore and Express: August 2011"/>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28675" y="2160588"/>
            <a:ext cx="3881437" cy="3881437"/>
          </a:xfrm>
        </p:spPr>
      </p:pic>
    </p:spTree>
    <p:extLst>
      <p:ext uri="{BB962C8B-B14F-4D97-AF65-F5344CB8AC3E}">
        <p14:creationId xmlns:p14="http://schemas.microsoft.com/office/powerpoint/2010/main" val="2519653512"/>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241</Words>
  <Application>Microsoft Office PowerPoint</Application>
  <PresentationFormat>Breitbild</PresentationFormat>
  <Paragraphs>33</Paragraphs>
  <Slides>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vt:i4>
      </vt:variant>
    </vt:vector>
  </HeadingPairs>
  <TitlesOfParts>
    <vt:vector size="9" baseType="lpstr">
      <vt:lpstr>Arial</vt:lpstr>
      <vt:lpstr>Trebuchet MS</vt:lpstr>
      <vt:lpstr>Wingdings</vt:lpstr>
      <vt:lpstr>Wingdings 3</vt:lpstr>
      <vt:lpstr>Facette</vt:lpstr>
      <vt:lpstr>Kinder in der Vorklasse mit vermutetem Anspruch  </vt:lpstr>
      <vt:lpstr>    Unsere Grundschulen im Westen </vt:lpstr>
      <vt:lpstr>Vorgehensweise bei vermutetem Anspruch auf sonderpädagogische Förderung i.d.Vorklasse  GRUNDINFOS  !  </vt:lpstr>
      <vt:lpstr>Vorgehensweise Anspruchsverfahren aus der Vorklasse </vt:lpstr>
    </vt:vector>
  </TitlesOfParts>
  <Company>Stadtschulamt Frankfurt am Main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Kinder in der Vorklasse mit vermutetem Anspruch</dc:title>
  <dc:creator>Podzun, Stefanie</dc:creator>
  <cp:lastModifiedBy>Podzun, Stefanie</cp:lastModifiedBy>
  <cp:revision>6</cp:revision>
  <dcterms:created xsi:type="dcterms:W3CDTF">2023-03-22T13:43:22Z</dcterms:created>
  <dcterms:modified xsi:type="dcterms:W3CDTF">2023-04-24T13:11:56Z</dcterms:modified>
</cp:coreProperties>
</file>